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6" r:id="rId4"/>
    <p:sldId id="267" r:id="rId5"/>
    <p:sldId id="277" r:id="rId6"/>
    <p:sldId id="263" r:id="rId7"/>
    <p:sldId id="268" r:id="rId8"/>
    <p:sldId id="265" r:id="rId9"/>
    <p:sldId id="278" r:id="rId10"/>
    <p:sldId id="270" r:id="rId11"/>
    <p:sldId id="27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87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0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7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2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2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4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2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58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78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2DDC-7A9B-4F6F-835D-3B612E1F438D}" type="datetimeFigureOut">
              <a:rPr lang="nl-NL" smtClean="0"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820B-9377-41DF-B8A7-9B0B4161B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4579" y="687828"/>
            <a:ext cx="7772400" cy="1470025"/>
          </a:xfrm>
        </p:spPr>
        <p:txBody>
          <a:bodyPr/>
          <a:lstStyle/>
          <a:p>
            <a:r>
              <a:rPr lang="nl-NL" b="1" dirty="0" smtClean="0"/>
              <a:t>4. Leesvaardig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4224" y="293609"/>
            <a:ext cx="3640119" cy="550912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Blz</a:t>
            </a:r>
            <a:r>
              <a:rPr lang="en-US" dirty="0" smtClean="0">
                <a:solidFill>
                  <a:schemeClr val="tx1"/>
                </a:solidFill>
              </a:rPr>
              <a:t>. 118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6470843" y="149195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5</a:t>
            </a:r>
            <a:endParaRPr lang="nl-NL" sz="7200" b="1" dirty="0"/>
          </a:p>
        </p:txBody>
      </p:sp>
      <p:pic>
        <p:nvPicPr>
          <p:cNvPr id="8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55" y="455781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75" y="64534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75" y="837461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26" y="2276872"/>
            <a:ext cx="5544636" cy="4156032"/>
          </a:xfrm>
          <a:prstGeom prst="rect">
            <a:avLst/>
          </a:prstGeom>
        </p:spPr>
      </p:pic>
      <p:pic>
        <p:nvPicPr>
          <p:cNvPr id="10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37" y="1412776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208629" y="296742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95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39552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22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C. Deze </a:t>
            </a:r>
            <a:r>
              <a:rPr lang="nl-NL" sz="2400" dirty="0"/>
              <a:t>tekst gaat over de foto’s van de Spaanse Burgeroorlog die ontdekt zijn. </a:t>
            </a: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A. Het </a:t>
            </a:r>
            <a:r>
              <a:rPr lang="nl-NL" sz="2400" dirty="0"/>
              <a:t>belangrijkste van de tekst wordt in de eerste alinea verteld.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a. Alinea 1. b. Alinea 2. c. Alinea </a:t>
            </a:r>
            <a:r>
              <a:rPr lang="nl-NL" sz="2400" dirty="0"/>
              <a:t>6.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Verloren</a:t>
            </a:r>
            <a:r>
              <a:rPr lang="nl-NL" sz="2400" dirty="0"/>
              <a:t>	</a:t>
            </a:r>
            <a:r>
              <a:rPr lang="nl-NL" sz="2400" dirty="0" smtClean="0"/>
              <a:t>	–</a:t>
            </a:r>
            <a:r>
              <a:rPr lang="nl-NL" sz="2400" dirty="0"/>
              <a:t>	Boven alinea </a:t>
            </a:r>
            <a:r>
              <a:rPr lang="nl-NL" sz="2400" dirty="0" smtClean="0"/>
              <a:t>4.</a:t>
            </a:r>
          </a:p>
          <a:p>
            <a:r>
              <a:rPr lang="nl-NL" sz="2400" dirty="0" smtClean="0"/>
              <a:t>       Enthousiast</a:t>
            </a:r>
            <a:r>
              <a:rPr lang="nl-NL" sz="2400" dirty="0"/>
              <a:t>	–	Boven alinea </a:t>
            </a:r>
            <a:r>
              <a:rPr lang="nl-NL" sz="2400" dirty="0" smtClean="0"/>
              <a:t>2.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</a:t>
            </a:r>
            <a:r>
              <a:rPr lang="nl-NL" sz="2400" dirty="0"/>
              <a:t> </a:t>
            </a:r>
            <a:r>
              <a:rPr lang="nl-NL" sz="2400" dirty="0" smtClean="0"/>
              <a:t>Grote </a:t>
            </a:r>
            <a:r>
              <a:rPr lang="nl-NL" sz="2400" dirty="0"/>
              <a:t>vondst	–	Boven alinea 5.</a:t>
            </a:r>
          </a:p>
          <a:p>
            <a:r>
              <a:rPr lang="nl-NL" sz="2400" dirty="0" smtClean="0"/>
              <a:t>       Oorlogsgebieden</a:t>
            </a:r>
            <a:r>
              <a:rPr lang="nl-NL" sz="2400" dirty="0"/>
              <a:t>	–	Boven alinea 3</a:t>
            </a:r>
            <a:r>
              <a:rPr lang="nl-NL" sz="2400" dirty="0" smtClean="0"/>
              <a:t>.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 rot="21235747">
            <a:off x="5718580" y="319464"/>
            <a:ext cx="3333640" cy="807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Hoe vind je een kernzin?</a:t>
            </a:r>
          </a:p>
          <a:p>
            <a:pPr algn="ctr"/>
            <a:r>
              <a:rPr lang="en-US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Wie</a:t>
            </a: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si</a:t>
            </a: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bron</a:t>
            </a: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208629" y="296742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123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19064" y="134576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5. De </a:t>
            </a:r>
            <a:r>
              <a:rPr lang="nl-NL" sz="2000" dirty="0"/>
              <a:t>kernzin is: </a:t>
            </a:r>
            <a:r>
              <a:rPr lang="nl-NL" sz="2000" i="1" dirty="0"/>
              <a:t>Iedereen dacht dat de foto’s tijdens de Tweede Wereldoorlog (1940-1945) verloren waren gegaan.</a:t>
            </a:r>
            <a:r>
              <a:rPr lang="nl-NL" sz="2000" dirty="0"/>
              <a:t> De eerste zin is de belangrijkste zin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sz="2000" dirty="0"/>
              <a:t>6. In drie </a:t>
            </a:r>
            <a:r>
              <a:rPr lang="nl-NL" sz="2000" dirty="0" err="1"/>
              <a:t>koffertjes.In</a:t>
            </a:r>
            <a:r>
              <a:rPr lang="nl-NL" sz="2000" dirty="0"/>
              <a:t> alinea 2 staat dat de foto’s in drie koffertjes zaten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sz="2000" dirty="0"/>
              <a:t>7. In Mexico. Aan het einde van alinea 4 staat dat de foto’s uiteindelijk in Mexico terechtkwamen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sz="2000" dirty="0"/>
              <a:t>8. A. Uitleg: In de laatste zin staat het woordje </a:t>
            </a:r>
            <a:r>
              <a:rPr lang="nl-NL" sz="2000" i="1" dirty="0"/>
              <a:t>dus</a:t>
            </a:r>
            <a:r>
              <a:rPr lang="nl-NL" sz="2000" dirty="0"/>
              <a:t>. Hieraan kun je zien dat er een conclusie getrokken wordt. 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/>
              <a:t>9. Door de bron: </a:t>
            </a:r>
            <a:r>
              <a:rPr lang="nl-NL" sz="2000" i="1" dirty="0"/>
              <a:t>de Volkskrant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sz="2000" dirty="0"/>
              <a:t>10. C. Uitleg: De antwoorden A en B gaan niet over de hele tekst. Antwoord C vertelt waar de hele tekst om draait.</a:t>
            </a:r>
          </a:p>
        </p:txBody>
      </p:sp>
    </p:spTree>
    <p:extLst>
      <p:ext uri="{BB962C8B-B14F-4D97-AF65-F5344CB8AC3E}">
        <p14:creationId xmlns:p14="http://schemas.microsoft.com/office/powerpoint/2010/main" val="9698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n-US" b="1" dirty="0" err="1" smtClean="0"/>
              <a:t>Leesvaardig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Leerdoel</a:t>
            </a:r>
            <a:r>
              <a:rPr lang="en-US" dirty="0" smtClean="0"/>
              <a:t> (2f):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de </a:t>
            </a:r>
            <a:r>
              <a:rPr lang="en-US" b="1" u="sng" dirty="0" err="1" smtClean="0"/>
              <a:t>inleiding</a:t>
            </a:r>
            <a:r>
              <a:rPr lang="en-US" dirty="0" smtClean="0"/>
              <a:t>, het </a:t>
            </a:r>
            <a:r>
              <a:rPr lang="en-US" b="1" u="sng" dirty="0" err="1"/>
              <a:t>middenstuk</a:t>
            </a:r>
            <a:r>
              <a:rPr lang="en-US" dirty="0" smtClean="0"/>
              <a:t> en slot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b="1" u="sng" dirty="0" err="1"/>
              <a:t>tekst</a:t>
            </a:r>
            <a:r>
              <a:rPr lang="en-US" b="1" u="sng" dirty="0"/>
              <a:t> </a:t>
            </a:r>
            <a:r>
              <a:rPr lang="en-US" dirty="0" smtClean="0"/>
              <a:t>is.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b="1" u="sng" dirty="0" err="1" smtClean="0"/>
              <a:t>logisch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samenvatten</a:t>
            </a:r>
            <a:r>
              <a:rPr lang="en-US" b="1" u="sng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b="1" u="sng" dirty="0" err="1" smtClean="0"/>
              <a:t>conclusies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trekken</a:t>
            </a:r>
            <a:r>
              <a:rPr lang="en-US" b="1" u="sng" dirty="0" smtClean="0"/>
              <a:t>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6417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Blz</a:t>
            </a:r>
            <a:r>
              <a:rPr lang="en-US" sz="3600" dirty="0" smtClean="0"/>
              <a:t>. 118 </a:t>
            </a:r>
            <a:r>
              <a:rPr lang="en-US" sz="3600" dirty="0" err="1" smtClean="0"/>
              <a:t>e.v</a:t>
            </a:r>
            <a:r>
              <a:rPr lang="en-US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3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20847" r="51899" b="12994"/>
          <a:stretch/>
        </p:blipFill>
        <p:spPr bwMode="auto">
          <a:xfrm>
            <a:off x="1763688" y="0"/>
            <a:ext cx="5832648" cy="69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16417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/>
              <a:t>Blz</a:t>
            </a:r>
            <a:r>
              <a:rPr lang="en-US" sz="3600" dirty="0" smtClean="0"/>
              <a:t>. 118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880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79512" y="260648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119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2644" y="1412776"/>
            <a:ext cx="7891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19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De Elfstedentocht. De </a:t>
            </a:r>
            <a:r>
              <a:rPr lang="nl-NL" sz="2000" dirty="0"/>
              <a:t>hele tekst gaat over de Elfstedentocht. 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A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Ja</a:t>
            </a:r>
            <a:r>
              <a:rPr lang="nl-NL" sz="2000" dirty="0"/>
              <a:t>, want deze alinea’s behandelen allemaal een deel van de geschiedenis van de </a:t>
            </a:r>
            <a:r>
              <a:rPr lang="nl-NL" sz="2000" dirty="0" err="1"/>
              <a:t>elfstedentocht</a:t>
            </a:r>
            <a:r>
              <a:rPr lang="nl-NL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wedstrijdtocht en toertocht (pleziertocht)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C</a:t>
            </a:r>
            <a:r>
              <a:rPr lang="nl-NL" sz="2000" dirty="0"/>
              <a:t> </a:t>
            </a:r>
            <a:r>
              <a:rPr lang="nl-NL" sz="2000" dirty="0" smtClean="0"/>
              <a:t>. Aan </a:t>
            </a:r>
            <a:r>
              <a:rPr lang="nl-NL" sz="2000" dirty="0"/>
              <a:t>het woordje </a:t>
            </a:r>
            <a:r>
              <a:rPr lang="nl-NL" sz="2000" i="1" dirty="0"/>
              <a:t>dus </a:t>
            </a:r>
            <a:r>
              <a:rPr lang="nl-NL" sz="2000" dirty="0"/>
              <a:t>kun je zien dat er een conclusie getrokken wordt.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Om de tocht goed te organiseren.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informatie </a:t>
            </a:r>
            <a:r>
              <a:rPr lang="nl-NL" sz="2000" dirty="0"/>
              <a:t>geven.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 smtClean="0"/>
              <a:t>C.De</a:t>
            </a:r>
            <a:r>
              <a:rPr lang="nl-NL" sz="2000" dirty="0" smtClean="0"/>
              <a:t> </a:t>
            </a:r>
            <a:r>
              <a:rPr lang="nl-NL" sz="2000" dirty="0"/>
              <a:t>andere drie antwoorden zijn te beperkt.</a:t>
            </a:r>
          </a:p>
        </p:txBody>
      </p:sp>
      <p:sp>
        <p:nvSpPr>
          <p:cNvPr id="4" name="Rechthoek 3"/>
          <p:cNvSpPr/>
          <p:nvPr/>
        </p:nvSpPr>
        <p:spPr>
          <a:xfrm>
            <a:off x="4220902" y="138467"/>
            <a:ext cx="4611208" cy="160813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 is het onderwerp? </a:t>
            </a:r>
          </a:p>
          <a:p>
            <a:pPr algn="ctr"/>
            <a:r>
              <a:rPr lang="nl-NL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Hoe vind je een conclusie?</a:t>
            </a: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het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tesktdoel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nl-NL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 t="32120" r="6334" b="14048"/>
          <a:stretch/>
        </p:blipFill>
        <p:spPr bwMode="auto">
          <a:xfrm>
            <a:off x="1187624" y="1124744"/>
            <a:ext cx="71073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179512" y="260648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 smtClean="0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119 </a:t>
            </a:r>
            <a:endParaRPr lang="nl-NL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3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/>
          <p:cNvSpPr txBox="1">
            <a:spLocks/>
          </p:cNvSpPr>
          <p:nvPr/>
        </p:nvSpPr>
        <p:spPr>
          <a:xfrm>
            <a:off x="179512" y="188640"/>
            <a:ext cx="3640119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Blz</a:t>
            </a:r>
            <a:r>
              <a:rPr lang="en-US" b="1" dirty="0" smtClean="0"/>
              <a:t>. 120 </a:t>
            </a:r>
            <a:endParaRPr lang="nl-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21942" r="52946" b="15465"/>
          <a:stretch/>
        </p:blipFill>
        <p:spPr bwMode="auto">
          <a:xfrm>
            <a:off x="2123728" y="116632"/>
            <a:ext cx="5400600" cy="667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79512" y="14988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atin typeface="+mn-lt"/>
              </a:rPr>
              <a:t>Nakijken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121 </a:t>
            </a:r>
            <a:endParaRPr lang="nl-NL" sz="33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95536" y="72811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20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Het </a:t>
            </a:r>
            <a:r>
              <a:rPr lang="nl-NL" sz="2400" dirty="0"/>
              <a:t>onderwerp is: </a:t>
            </a:r>
            <a:r>
              <a:rPr lang="nl-NL" sz="2400" dirty="0" smtClean="0"/>
              <a:t>spijkerbroeken.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A. De </a:t>
            </a:r>
            <a:r>
              <a:rPr lang="nl-NL" sz="2400" dirty="0"/>
              <a:t>schrijver vertelt wat er in de tekst </a:t>
            </a:r>
            <a:r>
              <a:rPr lang="nl-NL" sz="2400" dirty="0" smtClean="0"/>
              <a:t>staat.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alinea’s 2 tot en met 5.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kernzin is: </a:t>
            </a:r>
            <a:r>
              <a:rPr lang="nl-NL" sz="2400" i="1" dirty="0"/>
              <a:t>In het begin was de spijkerbroek een werkbroek voor </a:t>
            </a:r>
            <a:r>
              <a:rPr lang="nl-NL" sz="2400" i="1" dirty="0" smtClean="0"/>
              <a:t>arbeiders.</a:t>
            </a:r>
            <a:r>
              <a:rPr lang="nl-NL" sz="2400" dirty="0"/>
              <a:t> </a:t>
            </a:r>
            <a:r>
              <a:rPr lang="nl-NL" sz="2400" dirty="0" smtClean="0"/>
              <a:t>Uitleg</a:t>
            </a:r>
            <a:r>
              <a:rPr lang="nl-NL" sz="2400" dirty="0"/>
              <a:t>: De eerste zin is de belangrijkste </a:t>
            </a:r>
            <a:r>
              <a:rPr lang="nl-NL" sz="2400" dirty="0" smtClean="0"/>
              <a:t>zin.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Boven </a:t>
            </a:r>
            <a:r>
              <a:rPr lang="nl-NL" sz="2400" dirty="0"/>
              <a:t>alinea </a:t>
            </a:r>
            <a:r>
              <a:rPr lang="nl-NL" sz="2400" dirty="0" smtClean="0"/>
              <a:t>4. In </a:t>
            </a:r>
            <a:r>
              <a:rPr lang="nl-NL" sz="2400" dirty="0"/>
              <a:t>alinea 4 wordt iets gezegd over bekende ontwerpers.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Op kantoor. Dit </a:t>
            </a:r>
            <a:r>
              <a:rPr lang="nl-NL" sz="2400" dirty="0"/>
              <a:t>wordt verteld in alinea 5.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In </a:t>
            </a:r>
            <a:r>
              <a:rPr lang="nl-NL" sz="2400" dirty="0"/>
              <a:t>het slot staat een samenvatting, want er staat: kortom.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B. Uitleg</a:t>
            </a:r>
            <a:r>
              <a:rPr lang="nl-NL" sz="2400" dirty="0"/>
              <a:t>: Deze zin vertelt iets over de hele </a:t>
            </a:r>
            <a:r>
              <a:rPr lang="nl-NL" sz="2400" dirty="0" smtClean="0"/>
              <a:t>tekst. Antwoord </a:t>
            </a:r>
            <a:r>
              <a:rPr lang="nl-NL" sz="2400" dirty="0"/>
              <a:t>A is niet goed, omdat maar een deel van de tekst hierover gaat. Antwoord C is ook niet goed, omdat alleen alinea 4 hierover gaat.</a:t>
            </a:r>
          </a:p>
          <a:p>
            <a:r>
              <a:rPr lang="nl-NL" sz="2400" dirty="0"/>
              <a:t> </a:t>
            </a:r>
          </a:p>
        </p:txBody>
      </p:sp>
      <p:sp>
        <p:nvSpPr>
          <p:cNvPr id="4" name="Rechthoek 3"/>
          <p:cNvSpPr/>
          <p:nvPr/>
        </p:nvSpPr>
        <p:spPr>
          <a:xfrm rot="21235747">
            <a:off x="7219227" y="-20932"/>
            <a:ext cx="2027886" cy="114646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1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Leertip</a:t>
            </a:r>
            <a:r>
              <a:rPr lang="nl-NL" sz="1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endParaRPr lang="nl-NL" sz="1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nl-NL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 is een tekstdoel?</a:t>
            </a:r>
          </a:p>
          <a:p>
            <a:pPr algn="ctr"/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een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tekstsoort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nl-NL" sz="1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is de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tekstvorm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Blz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 93!</a:t>
            </a:r>
            <a:endParaRPr lang="nl-NL" sz="1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179512" y="272530"/>
            <a:ext cx="5829300" cy="53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 smtClean="0">
                <a:latin typeface="+mn-lt"/>
              </a:rPr>
              <a:t>Lezen</a:t>
            </a:r>
            <a:r>
              <a:rPr lang="en-US" sz="3300" b="1" dirty="0" smtClean="0">
                <a:latin typeface="+mn-lt"/>
              </a:rPr>
              <a:t>  </a:t>
            </a:r>
            <a:r>
              <a:rPr lang="en-US" sz="3300" b="1" dirty="0" err="1">
                <a:latin typeface="+mn-lt"/>
              </a:rPr>
              <a:t>blz</a:t>
            </a:r>
            <a:r>
              <a:rPr lang="en-US" sz="3300" b="1" dirty="0">
                <a:latin typeface="+mn-lt"/>
              </a:rPr>
              <a:t>. </a:t>
            </a:r>
            <a:r>
              <a:rPr lang="en-US" sz="3300" b="1" dirty="0" smtClean="0">
                <a:latin typeface="+mn-lt"/>
              </a:rPr>
              <a:t>121 + 122 </a:t>
            </a:r>
            <a:endParaRPr lang="nl-NL" sz="33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39402" r="4746" b="18389"/>
          <a:stretch/>
        </p:blipFill>
        <p:spPr bwMode="auto">
          <a:xfrm>
            <a:off x="179512" y="1340768"/>
            <a:ext cx="863525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21921" r="52562" b="29265"/>
          <a:stretch/>
        </p:blipFill>
        <p:spPr bwMode="auto">
          <a:xfrm>
            <a:off x="1259632" y="109883"/>
            <a:ext cx="6912768" cy="6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511</Words>
  <Application>Microsoft Office PowerPoint</Application>
  <PresentationFormat>Diavoorstelling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4. Leesvaardig</vt:lpstr>
      <vt:lpstr>Leesvaardig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Kempen, Lotte van</dc:creator>
  <cp:lastModifiedBy>Kempen, Lotte van</cp:lastModifiedBy>
  <cp:revision>23</cp:revision>
  <dcterms:created xsi:type="dcterms:W3CDTF">2014-08-29T07:28:52Z</dcterms:created>
  <dcterms:modified xsi:type="dcterms:W3CDTF">2015-03-06T13:45:42Z</dcterms:modified>
</cp:coreProperties>
</file>